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0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10058400" cy="77724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24" userDrawn="1">
          <p15:clr>
            <a:srgbClr val="A4A3A4"/>
          </p15:clr>
        </p15:guide>
        <p15:guide id="2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DF5D40"/>
    <a:srgbClr val="8760AD"/>
    <a:srgbClr val="445EA2"/>
    <a:srgbClr val="4495A2"/>
    <a:srgbClr val="7CA655"/>
    <a:srgbClr val="012F51"/>
    <a:srgbClr val="FFCC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30" autoAdjust="0"/>
    <p:restoredTop sz="93767" autoAdjust="0"/>
  </p:normalViewPr>
  <p:slideViewPr>
    <p:cSldViewPr snapToGrid="0">
      <p:cViewPr varScale="1">
        <p:scale>
          <a:sx n="75" d="100"/>
          <a:sy n="75" d="100"/>
        </p:scale>
        <p:origin x="1238" y="53"/>
      </p:cViewPr>
      <p:guideLst>
        <p:guide orient="horz" pos="2424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4" d="100"/>
        <a:sy n="64" d="100"/>
      </p:scale>
      <p:origin x="0" y="0"/>
    </p:cViewPr>
  </p:sorterViewPr>
  <p:notesViewPr>
    <p:cSldViewPr snapToGrid="0" showGuides="1">
      <p:cViewPr varScale="1">
        <p:scale>
          <a:sx n="58" d="100"/>
          <a:sy n="58" d="100"/>
        </p:scale>
        <p:origin x="2462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78C608A-B6C8-4EF5-8136-C52FDA3D90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BFDF1D-F901-48DF-BBD2-C7492D75394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977D4E-05AD-4971-9C81-FAD6968AADD2}" type="datetimeFigureOut">
              <a:rPr lang="en-US" smtClean="0"/>
              <a:t>4/14/2026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0E6B88-1078-466C-AFB7-0EC6B65C6B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8C4248-6EF7-48F9-B1A9-078DCE776E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55C8FA-3707-4084-ACFA-AC73DA3A3F7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202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308012-5550-E64F-AD02-50E70C0C1DA0}" type="datetimeFigureOut">
              <a:rPr lang="en-US" noProof="0"/>
              <a:t>4/14/2026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31900" y="1241425"/>
            <a:ext cx="43338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129850-AB33-6744-AA56-376DC054667E}" type="slidenum">
              <a:rPr lang="en-US" noProof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02854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129850-AB33-6744-AA56-376DC054667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23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BE3F538-BA6F-D77D-8BF1-5E9648D03FE6}"/>
              </a:ext>
            </a:extLst>
          </p:cNvPr>
          <p:cNvGrpSpPr/>
          <p:nvPr userDrawn="1"/>
        </p:nvGrpSpPr>
        <p:grpSpPr>
          <a:xfrm>
            <a:off x="0" y="-10224"/>
            <a:ext cx="10046970" cy="7792848"/>
            <a:chOff x="0" y="-10224"/>
            <a:chExt cx="10046970" cy="7792848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6379B518-DF56-4257-B2AA-B635BDDAEC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r="70943"/>
            <a:stretch/>
          </p:blipFill>
          <p:spPr>
            <a:xfrm>
              <a:off x="7785607" y="-10224"/>
              <a:ext cx="2261363" cy="7782624"/>
            </a:xfrm>
            <a:prstGeom prst="rect">
              <a:avLst/>
            </a:prstGeom>
          </p:spPr>
        </p:pic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3AD228A0-0DFF-4236-B9DF-03AACEED1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7782624" cy="77826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56553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44">
          <p15:clr>
            <a:srgbClr val="FBAE40"/>
          </p15:clr>
        </p15:guide>
        <p15:guide id="2" orient="horz" pos="144">
          <p15:clr>
            <a:srgbClr val="FBAE40"/>
          </p15:clr>
        </p15:guide>
        <p15:guide id="3" pos="6192">
          <p15:clr>
            <a:srgbClr val="FBAE40"/>
          </p15:clr>
        </p15:guide>
        <p15:guide id="4" orient="horz" pos="475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1B78C-147C-4381-985C-43ABFDB45BA3}" type="datetimeFigureOut">
              <a:rPr lang="en-US" smtClean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F3F6B-B4FF-4010-ACCC-F66F915546A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119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44">
          <p15:clr>
            <a:srgbClr val="F26B43"/>
          </p15:clr>
        </p15:guide>
        <p15:guide id="2" orient="horz" pos="144">
          <p15:clr>
            <a:srgbClr val="F26B43"/>
          </p15:clr>
        </p15:guide>
        <p15:guide id="3" pos="6192">
          <p15:clr>
            <a:srgbClr val="F26B43"/>
          </p15:clr>
        </p15:guide>
        <p15:guide id="4" orient="horz" pos="47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187EC9E-DB3F-445E-B6FB-CD8C78A62E00}"/>
              </a:ext>
            </a:extLst>
          </p:cNvPr>
          <p:cNvSpPr/>
          <p:nvPr/>
        </p:nvSpPr>
        <p:spPr>
          <a:xfrm>
            <a:off x="0" y="1"/>
            <a:ext cx="10058400" cy="2953061"/>
          </a:xfrm>
          <a:prstGeom prst="rect">
            <a:avLst/>
          </a:prstGeom>
          <a:gradFill>
            <a:gsLst>
              <a:gs pos="0">
                <a:schemeClr val="bg1"/>
              </a:gs>
              <a:gs pos="72580">
                <a:srgbClr val="FFFFFF">
                  <a:alpha val="49000"/>
                </a:srgbClr>
              </a:gs>
              <a:gs pos="4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B5887FE-3AE8-4576-8C6A-2678E1214E6C}"/>
              </a:ext>
            </a:extLst>
          </p:cNvPr>
          <p:cNvSpPr/>
          <p:nvPr/>
        </p:nvSpPr>
        <p:spPr>
          <a:xfrm>
            <a:off x="1064302" y="0"/>
            <a:ext cx="1768840" cy="3087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itle 35">
            <a:extLst>
              <a:ext uri="{FF2B5EF4-FFF2-40B4-BE49-F238E27FC236}">
                <a16:creationId xmlns:a16="http://schemas.microsoft.com/office/drawing/2014/main" id="{02610926-17F9-42F5-AB51-F8134820376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747918" y="264373"/>
            <a:ext cx="5216649" cy="1067600"/>
          </a:xfrm>
        </p:spPr>
        <p:txBody>
          <a:bodyPr>
            <a:normAutofit/>
          </a:bodyPr>
          <a:lstStyle/>
          <a:p>
            <a:pPr algn="r"/>
            <a:r>
              <a:rPr lang="en-US" sz="3200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Oakridge Tuck Menu</a:t>
            </a:r>
            <a:endParaRPr lang="en-US" sz="3200" b="1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3E40311-5BDA-414B-9974-6EC36E90139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02" y="129892"/>
            <a:ext cx="1603851" cy="174387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A79354-3368-4FAA-B397-E6FE76921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583959"/>
              </p:ext>
            </p:extLst>
          </p:nvPr>
        </p:nvGraphicFramePr>
        <p:xfrm>
          <a:off x="-217829" y="2058170"/>
          <a:ext cx="9654427" cy="55197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9387">
                  <a:extLst>
                    <a:ext uri="{9D8B030D-6E8A-4147-A177-3AD203B41FA5}">
                      <a16:colId xmlns:a16="http://schemas.microsoft.com/office/drawing/2014/main" val="626830361"/>
                    </a:ext>
                  </a:extLst>
                </a:gridCol>
                <a:gridCol w="1757008">
                  <a:extLst>
                    <a:ext uri="{9D8B030D-6E8A-4147-A177-3AD203B41FA5}">
                      <a16:colId xmlns:a16="http://schemas.microsoft.com/office/drawing/2014/main" val="1815987937"/>
                    </a:ext>
                  </a:extLst>
                </a:gridCol>
                <a:gridCol w="1757008">
                  <a:extLst>
                    <a:ext uri="{9D8B030D-6E8A-4147-A177-3AD203B41FA5}">
                      <a16:colId xmlns:a16="http://schemas.microsoft.com/office/drawing/2014/main" val="769136067"/>
                    </a:ext>
                  </a:extLst>
                </a:gridCol>
                <a:gridCol w="1757008">
                  <a:extLst>
                    <a:ext uri="{9D8B030D-6E8A-4147-A177-3AD203B41FA5}">
                      <a16:colId xmlns:a16="http://schemas.microsoft.com/office/drawing/2014/main" val="751997428"/>
                    </a:ext>
                  </a:extLst>
                </a:gridCol>
                <a:gridCol w="1757008">
                  <a:extLst>
                    <a:ext uri="{9D8B030D-6E8A-4147-A177-3AD203B41FA5}">
                      <a16:colId xmlns:a16="http://schemas.microsoft.com/office/drawing/2014/main" val="2839406312"/>
                    </a:ext>
                  </a:extLst>
                </a:gridCol>
                <a:gridCol w="1757008">
                  <a:extLst>
                    <a:ext uri="{9D8B030D-6E8A-4147-A177-3AD203B41FA5}">
                      <a16:colId xmlns:a16="http://schemas.microsoft.com/office/drawing/2014/main" val="737632279"/>
                    </a:ext>
                  </a:extLst>
                </a:gridCol>
              </a:tblGrid>
              <a:tr h="3547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0" dirty="0">
                          <a:latin typeface="+mj-lt"/>
                        </a:rPr>
                        <a:t>Monday</a:t>
                      </a:r>
                      <a:endParaRPr lang="en-GB" sz="1600" b="1" i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5D4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0" dirty="0">
                          <a:latin typeface="+mj-lt"/>
                        </a:rPr>
                        <a:t>Tuesday</a:t>
                      </a:r>
                      <a:endParaRPr lang="en-GB" sz="1600" b="1" i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60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0" dirty="0">
                          <a:latin typeface="+mj-lt"/>
                        </a:rPr>
                        <a:t>Wednesday</a:t>
                      </a:r>
                      <a:endParaRPr lang="en-GB" sz="1600" b="1" i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5E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i="0" dirty="0">
                          <a:latin typeface="+mj-lt"/>
                        </a:rPr>
                        <a:t>Thursday</a:t>
                      </a: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95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0" dirty="0">
                          <a:latin typeface="+mj-lt"/>
                        </a:rPr>
                        <a:t>Friday</a:t>
                      </a:r>
                      <a:endParaRPr lang="en-GB" sz="1600" b="1" i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A6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828"/>
                  </a:ext>
                </a:extLst>
              </a:tr>
              <a:tr h="9678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 err="1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Oaty</a:t>
                      </a: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biscuit bar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5D4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Oaty biscuit bar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60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 err="1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Oaty</a:t>
                      </a: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biscuit bar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5E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 err="1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Oaty</a:t>
                      </a: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biscuit bar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95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 err="1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Oaty</a:t>
                      </a: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 biscuit bar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A6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914744"/>
                  </a:ext>
                </a:extLst>
              </a:tr>
              <a:tr h="9678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800" marR="64800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Ice lolly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5D4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Ice lolly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60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Ice lolly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5E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Ice lolly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95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Ice lolly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A6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069137"/>
                  </a:ext>
                </a:extLst>
              </a:tr>
              <a:tr h="9678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Popcorn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5D4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Popcorn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60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Popcorn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5E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Popcorn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95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Popcorn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A6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687352"/>
                  </a:ext>
                </a:extLst>
              </a:tr>
              <a:tr h="11722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Toast and butter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35p</a:t>
                      </a: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5D4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Toast and butter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35p</a:t>
                      </a: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60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Toast and butter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35p</a:t>
                      </a: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5E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Toast and butter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35p</a:t>
                      </a: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95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Toast and butter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0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35p</a:t>
                      </a:r>
                      <a:endParaRPr lang="en-GB" sz="1200" b="1" kern="1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A6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2031396"/>
                  </a:ext>
                </a:extLst>
              </a:tr>
              <a:tr h="272120"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1652689"/>
                  </a:ext>
                </a:extLst>
              </a:tr>
              <a:tr h="272120"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3719" marR="63719" marT="63719" marB="63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5656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47897"/>
      </p:ext>
    </p:extLst>
  </p:cSld>
  <p:clrMapOvr>
    <a:masterClrMapping/>
  </p:clrMapOvr>
</p:sld>
</file>

<file path=ppt/theme/theme1.xml><?xml version="1.0" encoding="utf-8"?>
<a:theme xmlns:a="http://schemas.openxmlformats.org/drawingml/2006/main" name="1_Secondary">
  <a:themeElements>
    <a:clrScheme name="Custom 12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12">
      <a:majorFont>
        <a:latin typeface="Sagona Book"/>
        <a:ea typeface=""/>
        <a:cs typeface=""/>
      </a:majorFont>
      <a:minorFont>
        <a:latin typeface="Quire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00814105_School spirit week calendar_win32_SL_V2" id="{1DBDCF10-43B3-42DB-BE05-3F0310EF4DE4}" vid="{49163AA6-51B5-4FDA-A52E-B4008A5456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7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01ECCB1-5CA9-4F89-9EFC-AE888E928E70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3D2A3FB-0F3F-4589-8C2F-C1772D5150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6BFCE6-B354-4153-9C79-23248AF0BC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6D5EC4-6104-4483-BA66-8BAA6F2C3FCC}">
  <ds:schemaRefs>
    <ds:schemaRef ds:uri="http://purl.org/dc/dcmitype/"/>
    <ds:schemaRef ds:uri="http://schemas.microsoft.com/sharepoint/v3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230e9df3-be65-4c73-a93b-d1236ebd677e"/>
    <ds:schemaRef ds:uri="http://schemas.openxmlformats.org/package/2006/metadata/core-properties"/>
    <ds:schemaRef ds:uri="http://schemas.microsoft.com/office/infopath/2007/PartnerControls"/>
    <ds:schemaRef ds:uri="16c05727-aa75-4e4a-9b5f-8a80a1165891"/>
    <ds:schemaRef ds:uri="71af3243-3dd4-4a8d-8c0d-dd76da1f02a5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638</TotalTime>
  <Words>74</Words>
  <Application>Microsoft Office PowerPoint</Application>
  <PresentationFormat>Custom</PresentationFormat>
  <Paragraphs>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Quire Sans</vt:lpstr>
      <vt:lpstr>Sagona Book</vt:lpstr>
      <vt:lpstr>1_Secondary</vt:lpstr>
      <vt:lpstr>Oakridge Tuck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Spirit Week</dc:title>
  <dc:creator>Ian Lockley</dc:creator>
  <cp:lastModifiedBy>Mrs K Brogan</cp:lastModifiedBy>
  <cp:revision>32</cp:revision>
  <cp:lastPrinted>2025-03-05T13:25:40Z</cp:lastPrinted>
  <dcterms:created xsi:type="dcterms:W3CDTF">2023-12-06T10:35:16Z</dcterms:created>
  <dcterms:modified xsi:type="dcterms:W3CDTF">2026-04-14T09:40:48Z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